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BED858A-6990-4F57-B7D7-D80B726A98E3}" type="datetimeFigureOut">
              <a:rPr lang="fa-IR" smtClean="0"/>
              <a:t>09/23/1442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A05105E-4819-4ACB-8CAC-D873D2DB5295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فصل 12</a:t>
            </a:r>
            <a:br>
              <a:rPr lang="fa-IR" dirty="0" smtClean="0"/>
            </a:br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8906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/>
              <a:t>تئوری 3 بخشی </a:t>
            </a:r>
            <a:r>
              <a:rPr lang="fa-IR" dirty="0" err="1" smtClean="0"/>
              <a:t>استرنبرگ</a:t>
            </a:r>
            <a:endParaRPr lang="fa-IR" dirty="0" smtClean="0"/>
          </a:p>
          <a:p>
            <a:pPr algn="just"/>
            <a:endParaRPr lang="fa-IR" dirty="0" smtClean="0"/>
          </a:p>
          <a:p>
            <a:pPr algn="just"/>
            <a:r>
              <a:rPr lang="fa-IR" dirty="0" smtClean="0"/>
              <a:t>هوش تحلیل:</a:t>
            </a:r>
          </a:p>
          <a:p>
            <a:pPr algn="just">
              <a:buFontTx/>
              <a:buChar char="-"/>
            </a:pPr>
            <a:r>
              <a:rPr lang="fa-IR" dirty="0" smtClean="0"/>
              <a:t>توانایی </a:t>
            </a:r>
            <a:r>
              <a:rPr lang="fa-IR" dirty="0"/>
              <a:t>های شناخت و ارزیابی </a:t>
            </a:r>
            <a:r>
              <a:rPr lang="fa-IR" dirty="0" smtClean="0"/>
              <a:t>یک مساله</a:t>
            </a:r>
          </a:p>
          <a:p>
            <a:pPr algn="just">
              <a:buFontTx/>
              <a:buChar char="-"/>
            </a:pPr>
            <a:r>
              <a:rPr lang="fa-IR" dirty="0" smtClean="0"/>
              <a:t>طرح ریزی و کنترل پیشرفت برای حل آن</a:t>
            </a:r>
          </a:p>
          <a:p>
            <a:pPr algn="just">
              <a:buFontTx/>
              <a:buChar char="-"/>
            </a:pPr>
            <a:r>
              <a:rPr lang="fa-IR" dirty="0" smtClean="0"/>
              <a:t>همان هوشی است که </a:t>
            </a:r>
            <a:r>
              <a:rPr lang="fa-IR" dirty="0" err="1" smtClean="0"/>
              <a:t>وکسلر</a:t>
            </a:r>
            <a:r>
              <a:rPr lang="fa-IR" dirty="0" smtClean="0"/>
              <a:t> و </a:t>
            </a:r>
            <a:r>
              <a:rPr lang="fa-IR" dirty="0" err="1" smtClean="0"/>
              <a:t>بینه</a:t>
            </a:r>
            <a:r>
              <a:rPr lang="fa-IR" dirty="0" smtClean="0"/>
              <a:t> آن را می سنجیدند.</a:t>
            </a:r>
          </a:p>
          <a:p>
            <a:pPr algn="just"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45780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تئوری 3 بخشی </a:t>
            </a:r>
            <a:r>
              <a:rPr lang="fa-IR" dirty="0" err="1" smtClean="0"/>
              <a:t>استرنبرگ</a:t>
            </a:r>
            <a:endParaRPr lang="fa-IR" dirty="0" smtClean="0"/>
          </a:p>
          <a:p>
            <a:endParaRPr lang="fa-IR" dirty="0"/>
          </a:p>
          <a:p>
            <a:r>
              <a:rPr lang="fa-IR" dirty="0" smtClean="0"/>
              <a:t>هوش خلاقیت:</a:t>
            </a:r>
          </a:p>
          <a:p>
            <a:pPr>
              <a:buFontTx/>
              <a:buChar char="-"/>
            </a:pPr>
            <a:r>
              <a:rPr lang="fa-IR" dirty="0" smtClean="0"/>
              <a:t>توانایی مدارا با موقعیت های تازه </a:t>
            </a:r>
          </a:p>
          <a:p>
            <a:pPr>
              <a:buFontTx/>
              <a:buChar char="-"/>
            </a:pPr>
            <a:r>
              <a:rPr lang="fa-IR" dirty="0" smtClean="0"/>
              <a:t>یافتن راه حل های تازه برای مسائل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3919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تئوری 3 بخشی </a:t>
            </a:r>
            <a:r>
              <a:rPr lang="fa-IR" dirty="0" err="1"/>
              <a:t>استرنبرگ</a:t>
            </a:r>
            <a:endParaRPr lang="fa-IR" dirty="0"/>
          </a:p>
          <a:p>
            <a:endParaRPr lang="fa-IR" dirty="0" smtClean="0"/>
          </a:p>
          <a:p>
            <a:r>
              <a:rPr lang="fa-IR" dirty="0" smtClean="0"/>
              <a:t>هوش عملی:</a:t>
            </a:r>
          </a:p>
          <a:p>
            <a:pPr>
              <a:buFontTx/>
              <a:buChar char="-"/>
            </a:pPr>
            <a:r>
              <a:rPr lang="fa-IR" dirty="0" smtClean="0"/>
              <a:t>توانایی اجرای طرح تان در موقعیت </a:t>
            </a:r>
            <a:r>
              <a:rPr lang="fa-IR" dirty="0" err="1" smtClean="0"/>
              <a:t>هایی</a:t>
            </a:r>
            <a:r>
              <a:rPr lang="fa-IR" dirty="0" smtClean="0"/>
              <a:t> که با آن مواجه می شوید.</a:t>
            </a:r>
          </a:p>
          <a:p>
            <a:pPr>
              <a:buFontTx/>
              <a:buChar char="-"/>
            </a:pPr>
            <a:r>
              <a:rPr lang="fa-IR" dirty="0" smtClean="0"/>
              <a:t>یافتن راه </a:t>
            </a:r>
            <a:r>
              <a:rPr lang="fa-IR" dirty="0" err="1" smtClean="0"/>
              <a:t>هایی</a:t>
            </a:r>
            <a:r>
              <a:rPr lang="fa-IR" dirty="0" smtClean="0"/>
              <a:t> برای تطابق با محیط</a:t>
            </a:r>
          </a:p>
          <a:p>
            <a:pPr>
              <a:buFontTx/>
              <a:buChar char="-"/>
            </a:pPr>
            <a:r>
              <a:rPr lang="fa-IR" dirty="0" smtClean="0"/>
              <a:t>اگر امکان تطابق نبود سعی می کنند محیط خود را تغییر دهند.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56094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fa-IR" dirty="0" smtClean="0"/>
              <a:t>هوش هیجانی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endParaRPr lang="fa-IR" dirty="0" smtClean="0"/>
          </a:p>
          <a:p>
            <a:pPr marL="68580" indent="0" algn="just">
              <a:buNone/>
            </a:pPr>
            <a:r>
              <a:rPr lang="fa-IR" dirty="0" smtClean="0"/>
              <a:t>- فهم و کنترل هیجانات از مهمترین کلیدهای بهداشت و موفقیت در زندگی است.</a:t>
            </a:r>
          </a:p>
          <a:p>
            <a:pPr algn="just">
              <a:buFontTx/>
              <a:buChar char="-"/>
            </a:pPr>
            <a:r>
              <a:rPr lang="fa-IR" dirty="0" err="1" smtClean="0"/>
              <a:t>مایر</a:t>
            </a:r>
            <a:r>
              <a:rPr lang="fa-IR" dirty="0" smtClean="0"/>
              <a:t> و </a:t>
            </a:r>
            <a:r>
              <a:rPr lang="fa-IR" dirty="0" err="1" smtClean="0"/>
              <a:t>سالووی</a:t>
            </a:r>
            <a:r>
              <a:rPr lang="fa-IR" dirty="0" smtClean="0"/>
              <a:t> 4 جز را برای هوش هیجانی مطرح کردند: - درک دقیق و ابراز هیجانات</a:t>
            </a:r>
          </a:p>
          <a:p>
            <a:pPr algn="just"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- توانایی ایجاد و هیجانها در خدمت تفکر و </a:t>
            </a:r>
          </a:p>
          <a:p>
            <a:pPr algn="just"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  مشکل گشایی</a:t>
            </a:r>
          </a:p>
          <a:p>
            <a:pPr algn="just"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- درک هیجانات و معنی آنها</a:t>
            </a:r>
          </a:p>
          <a:p>
            <a:pPr algn="just">
              <a:buFontTx/>
              <a:buChar char="-"/>
            </a:pPr>
            <a:r>
              <a:rPr lang="fa-IR" dirty="0"/>
              <a:t> </a:t>
            </a:r>
            <a:r>
              <a:rPr lang="fa-IR" dirty="0" smtClean="0"/>
              <a:t>        - </a:t>
            </a:r>
            <a:r>
              <a:rPr lang="fa-IR" smtClean="0"/>
              <a:t>تنظیم هیجانی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87184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fa-IR" dirty="0" smtClean="0"/>
              <a:t>نظریه های جدید</a:t>
            </a:r>
          </a:p>
          <a:p>
            <a:pPr algn="just"/>
            <a:endParaRPr lang="fa-IR" dirty="0" smtClean="0"/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- هوش کلی: - هوش سیال</a:t>
            </a:r>
          </a:p>
          <a:p>
            <a:pPr marL="68580" indent="0" algn="just">
              <a:buNone/>
            </a:pPr>
            <a:r>
              <a:rPr lang="fa-IR" dirty="0" smtClean="0"/>
              <a:t>                     - هوش متبلور</a:t>
            </a:r>
          </a:p>
          <a:p>
            <a:pPr marL="68580" indent="0" algn="just">
              <a:buNone/>
            </a:pPr>
            <a:endParaRPr lang="fa-IR" dirty="0"/>
          </a:p>
          <a:p>
            <a:pPr marL="68580" indent="0" algn="just">
              <a:buNone/>
            </a:pPr>
            <a:r>
              <a:rPr lang="fa-IR" dirty="0" smtClean="0"/>
              <a:t>هوش سیال: توانایی تفکر منطقی و حل مشکلات در موقعیت های جدید</a:t>
            </a:r>
          </a:p>
          <a:p>
            <a:pPr marL="68580" indent="0" algn="just">
              <a:buNone/>
            </a:pPr>
            <a:endParaRPr lang="fa-IR" dirty="0" smtClean="0"/>
          </a:p>
          <a:p>
            <a:pPr marL="68580" indent="0" algn="just">
              <a:buNone/>
            </a:pPr>
            <a:r>
              <a:rPr lang="fa-IR" dirty="0" smtClean="0"/>
              <a:t>هوش متبلور: توانایی استفاده از معلومات کسب شده، مهارتها و تجربه</a:t>
            </a:r>
          </a:p>
          <a:p>
            <a:pPr marL="68580" indent="0" algn="just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14267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fa-IR" dirty="0" smtClean="0"/>
              <a:t>تحلیل عاملی:</a:t>
            </a:r>
          </a:p>
          <a:p>
            <a:pPr marL="68580" indent="0" algn="just">
              <a:buNone/>
            </a:pPr>
            <a:endParaRPr lang="fa-IR" dirty="0"/>
          </a:p>
          <a:p>
            <a:pPr marL="68580" indent="0" algn="just">
              <a:buNone/>
            </a:pPr>
            <a:r>
              <a:rPr lang="fa-IR" dirty="0" smtClean="0"/>
              <a:t>یک فن آماری که همبستگی متقابل بین تعدادی از آزمون ها و گروه بندی آنهایی که حداکثر وابستگی را به هم دارند و آنها را به ابعاد کوچکتر موسوم به عامل کاهش می دهد.</a:t>
            </a:r>
          </a:p>
          <a:p>
            <a:pPr marL="68580" indent="0" algn="just">
              <a:buNone/>
            </a:pPr>
            <a:endParaRPr lang="fa-IR" dirty="0" smtClean="0"/>
          </a:p>
          <a:p>
            <a:pPr marL="68580" indent="0" algn="just">
              <a:buNone/>
            </a:pPr>
            <a:r>
              <a:rPr lang="fa-IR" dirty="0" smtClean="0"/>
              <a:t>هدف: کشف </a:t>
            </a:r>
            <a:r>
              <a:rPr lang="fa-IR" dirty="0"/>
              <a:t>ح</a:t>
            </a:r>
            <a:r>
              <a:rPr lang="fa-IR" dirty="0" smtClean="0"/>
              <a:t>داقل تعداد عامل یا توانایی </a:t>
            </a:r>
            <a:r>
              <a:rPr lang="fa-IR" dirty="0" err="1" smtClean="0"/>
              <a:t>هایی</a:t>
            </a:r>
            <a:r>
              <a:rPr lang="fa-IR" dirty="0" smtClean="0"/>
              <a:t> است که برای توجیه الگوی مشاهده شده همبستگی بین مجموعه آزمون های متفاوت لازم است.</a:t>
            </a:r>
            <a:endParaRPr lang="fa-IR" dirty="0"/>
          </a:p>
          <a:p>
            <a:pPr marL="68580" indent="0" algn="just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40562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a-IR" dirty="0" smtClean="0"/>
              <a:t>تئوری هوش های </a:t>
            </a:r>
            <a:r>
              <a:rPr lang="fa-IR" dirty="0" err="1" smtClean="0"/>
              <a:t>چندگانه</a:t>
            </a:r>
            <a:r>
              <a:rPr lang="fa-IR" dirty="0" smtClean="0"/>
              <a:t> </a:t>
            </a:r>
            <a:r>
              <a:rPr lang="fa-IR" dirty="0" err="1" smtClean="0"/>
              <a:t>گاردنر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7 نوع هوش وجود دارد:</a:t>
            </a:r>
          </a:p>
          <a:p>
            <a:pPr>
              <a:buFontTx/>
              <a:buChar char="-"/>
            </a:pP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زبانی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موسیقیایی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منطقی-ریاضی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فضایی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حرکات بدنی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درون فردی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بین فردی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عدم استقلال توانایی های هوشی از یکدیگر از ایرادات تئوری </a:t>
            </a:r>
            <a:r>
              <a:rPr lang="fa-IR" dirty="0" err="1"/>
              <a:t>گاردنر</a:t>
            </a:r>
            <a:r>
              <a:rPr lang="fa-IR" dirty="0"/>
              <a:t> بود.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76626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fa-IR" dirty="0" smtClean="0"/>
              <a:t>تئوری هوش و رشد شناختی </a:t>
            </a:r>
            <a:r>
              <a:rPr lang="fa-IR" dirty="0" err="1" smtClean="0"/>
              <a:t>اندرسون</a:t>
            </a: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تفاوت های هوشی با مکانیزم پردازش یافته که فکر را تحقق می بخشد و به نوبه خود اطلاعات را به وجود می آورد، ناشی می شود.</a:t>
            </a:r>
          </a:p>
          <a:p>
            <a:pPr algn="just">
              <a:buFontTx/>
              <a:buChar char="-"/>
            </a:pPr>
            <a:r>
              <a:rPr lang="fa-IR" dirty="0" smtClean="0"/>
              <a:t>سرعت پردازش در افراد مختلف است.</a:t>
            </a:r>
          </a:p>
          <a:p>
            <a:pPr algn="just">
              <a:buFontTx/>
              <a:buChar char="-"/>
            </a:pPr>
            <a:r>
              <a:rPr lang="fa-IR" dirty="0" smtClean="0"/>
              <a:t>مهارت های شناختی وجود دارد که تفاوت های فردی در آنها وجود ندارد.</a:t>
            </a:r>
          </a:p>
          <a:p>
            <a:pPr algn="just">
              <a:buFontTx/>
              <a:buChar char="-"/>
            </a:pPr>
            <a:r>
              <a:rPr lang="fa-IR" dirty="0" smtClean="0"/>
              <a:t>مثال: افراد مبتلا به سندرم </a:t>
            </a:r>
            <a:r>
              <a:rPr lang="fa-IR" dirty="0" err="1" smtClean="0"/>
              <a:t>داون</a:t>
            </a:r>
            <a:r>
              <a:rPr lang="fa-IR" dirty="0" smtClean="0"/>
              <a:t> </a:t>
            </a:r>
            <a:r>
              <a:rPr lang="fa-IR" dirty="0" err="1" smtClean="0"/>
              <a:t>نمی</a:t>
            </a:r>
            <a:r>
              <a:rPr lang="fa-IR" dirty="0" smtClean="0"/>
              <a:t> توانند جدول ضرب را حفظ کنند ولی می دانند که افراد باورهای مختلفی دارند که براساس آنها عمل می کنند.</a:t>
            </a:r>
          </a:p>
          <a:p>
            <a:pPr algn="just">
              <a:buFontTx/>
              <a:buChar char="-"/>
            </a:pPr>
            <a:r>
              <a:rPr lang="fa-IR" dirty="0" smtClean="0"/>
              <a:t>مکانیسم </a:t>
            </a:r>
            <a:r>
              <a:rPr lang="fa-IR" dirty="0" err="1" smtClean="0"/>
              <a:t>هایی</a:t>
            </a:r>
            <a:r>
              <a:rPr lang="fa-IR" dirty="0" smtClean="0"/>
              <a:t> که این توانایی های همگانی را ایجاد می کنند معیار می نامند.</a:t>
            </a:r>
          </a:p>
          <a:p>
            <a:pPr algn="just">
              <a:buFontTx/>
              <a:buChar char="-"/>
            </a:pPr>
            <a:endParaRPr lang="fa-IR" dirty="0" smtClean="0"/>
          </a:p>
          <a:p>
            <a:pPr algn="just"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63711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هوش</a:t>
            </a:r>
            <a:br>
              <a:rPr lang="fa-IR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a-IR" dirty="0"/>
              <a:t>تئوری هوش و رشد شناختی </a:t>
            </a:r>
            <a:r>
              <a:rPr lang="fa-IR" dirty="0" err="1"/>
              <a:t>اندرسون</a:t>
            </a:r>
            <a:endParaRPr lang="fa-IR" dirty="0"/>
          </a:p>
          <a:p>
            <a:pPr algn="just">
              <a:buFontTx/>
              <a:buChar char="-"/>
            </a:pPr>
            <a:r>
              <a:rPr lang="fa-IR" dirty="0" smtClean="0"/>
              <a:t>هر </a:t>
            </a:r>
            <a:r>
              <a:rPr lang="fa-IR" dirty="0" err="1" smtClean="0"/>
              <a:t>ماجول</a:t>
            </a:r>
            <a:r>
              <a:rPr lang="fa-IR" dirty="0" smtClean="0"/>
              <a:t> عملکرد مستقلی دارد و محاسبات پیچیده ای انجام می دهد.</a:t>
            </a:r>
          </a:p>
          <a:p>
            <a:pPr algn="just">
              <a:buFontTx/>
              <a:buChar char="-"/>
            </a:pPr>
            <a:r>
              <a:rPr lang="fa-IR" dirty="0" smtClean="0"/>
              <a:t>معیارها تحت تاثیر مکانیزم های پردازش پایه قرار </a:t>
            </a:r>
            <a:r>
              <a:rPr lang="fa-IR" dirty="0" err="1" smtClean="0"/>
              <a:t>نمی</a:t>
            </a:r>
            <a:r>
              <a:rPr lang="fa-IR" dirty="0" smtClean="0"/>
              <a:t> گیرند و خودکار هستند.</a:t>
            </a:r>
          </a:p>
          <a:p>
            <a:pPr algn="just">
              <a:buFontTx/>
              <a:buChar char="-"/>
            </a:pPr>
            <a:r>
              <a:rPr lang="fa-IR" dirty="0" smtClean="0"/>
              <a:t>پختگی </a:t>
            </a:r>
            <a:r>
              <a:rPr lang="fa-IR" dirty="0" err="1" smtClean="0"/>
              <a:t>ماجول</a:t>
            </a:r>
            <a:r>
              <a:rPr lang="fa-IR" dirty="0" smtClean="0"/>
              <a:t> های تازه است که توانایی های شناختی را در سیر رشد افزایش می دهد.</a:t>
            </a:r>
          </a:p>
          <a:p>
            <a:pPr algn="just">
              <a:buFontTx/>
              <a:buChar char="-"/>
            </a:pPr>
            <a:r>
              <a:rPr lang="fa-IR" dirty="0" smtClean="0"/>
              <a:t>مثال: </a:t>
            </a:r>
            <a:r>
              <a:rPr lang="fa-IR" dirty="0" err="1" smtClean="0"/>
              <a:t>ماجول</a:t>
            </a:r>
            <a:r>
              <a:rPr lang="fa-IR" dirty="0" smtClean="0"/>
              <a:t> زبان رشد توانایی حرف زدن با جملات کامل را توجیه می کند.</a:t>
            </a:r>
          </a:p>
          <a:p>
            <a:pPr algn="just"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44249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fa-IR" dirty="0"/>
              <a:t>تئوری هوش و رشد شناختی </a:t>
            </a:r>
            <a:r>
              <a:rPr lang="fa-IR" dirty="0" err="1" smtClean="0"/>
              <a:t>اندرسون</a:t>
            </a:r>
            <a:endParaRPr lang="fa-IR" dirty="0" smtClean="0"/>
          </a:p>
          <a:p>
            <a:pPr algn="just">
              <a:buFontTx/>
              <a:buChar char="-"/>
            </a:pPr>
            <a:r>
              <a:rPr lang="fa-IR" dirty="0" smtClean="0"/>
              <a:t>هوش شامل 2 توانایی ویژه است: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/>
              <a:t> </a:t>
            </a:r>
            <a:r>
              <a:rPr lang="fa-IR" dirty="0" smtClean="0"/>
              <a:t> افکار گزاره ای: بیان ریاضی زبان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dirty="0"/>
              <a:t> </a:t>
            </a:r>
            <a:r>
              <a:rPr lang="fa-IR" dirty="0" smtClean="0"/>
              <a:t> کارکرد دیداری-فضایی</a:t>
            </a:r>
          </a:p>
          <a:p>
            <a:pPr algn="just">
              <a:buFontTx/>
              <a:buChar char="-"/>
            </a:pPr>
            <a:r>
              <a:rPr lang="fa-IR" dirty="0" smtClean="0"/>
              <a:t>تکالیف مرتبط با این توانایی ها با پردازش گرهای خاص انجام می شود.</a:t>
            </a:r>
          </a:p>
          <a:p>
            <a:pPr algn="just">
              <a:buFontTx/>
              <a:buChar char="-"/>
            </a:pPr>
            <a:r>
              <a:rPr lang="fa-IR" dirty="0" smtClean="0"/>
              <a:t>هر </a:t>
            </a:r>
            <a:r>
              <a:rPr lang="fa-IR" dirty="0" err="1" smtClean="0"/>
              <a:t>پردازشگر</a:t>
            </a:r>
            <a:r>
              <a:rPr lang="fa-IR" dirty="0" smtClean="0"/>
              <a:t> خاص با طیف بزرگی از مسائل یا معلومات سروکار دارد.</a:t>
            </a:r>
          </a:p>
          <a:p>
            <a:pPr algn="just">
              <a:buFontTx/>
              <a:buChar char="-"/>
            </a:pPr>
            <a:r>
              <a:rPr lang="fa-IR" dirty="0" smtClean="0"/>
              <a:t>پردازش گرها تحت تاثیر مکانیزم های پردازش پایه قرار می گیرند.</a:t>
            </a:r>
          </a:p>
          <a:p>
            <a:pPr algn="just">
              <a:buFontTx/>
              <a:buChar char="-"/>
            </a:pPr>
            <a:endParaRPr lang="fa-IR" dirty="0" smtClean="0"/>
          </a:p>
          <a:p>
            <a:pPr marL="68580" indent="0" algn="just">
              <a:buNone/>
            </a:pPr>
            <a:endParaRPr lang="fa-IR" dirty="0"/>
          </a:p>
          <a:p>
            <a:pPr algn="just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98978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fa-IR" dirty="0"/>
              <a:t>تئوری هوش و رشد شناختی </a:t>
            </a:r>
            <a:r>
              <a:rPr lang="fa-IR" dirty="0" err="1" smtClean="0"/>
              <a:t>اندرسون</a:t>
            </a:r>
            <a:endParaRPr lang="fa-IR" dirty="0" smtClean="0"/>
          </a:p>
          <a:p>
            <a:pPr marL="68580" indent="0" algn="just">
              <a:buNone/>
            </a:pPr>
            <a:r>
              <a:rPr lang="fa-IR" dirty="0" smtClean="0"/>
              <a:t>این تئوری 2 مسیر متفاوت برای معلومات دارد:</a:t>
            </a:r>
          </a:p>
          <a:p>
            <a:pPr algn="just">
              <a:buFontTx/>
              <a:buChar char="-"/>
            </a:pPr>
            <a:r>
              <a:rPr lang="fa-IR" dirty="0" smtClean="0"/>
              <a:t>استفاده از مکانیزم پردازش پایه: از راه پردازش گرهای ویژه برای کسب </a:t>
            </a:r>
            <a:r>
              <a:rPr lang="fa-IR" dirty="0"/>
              <a:t>م</a:t>
            </a:r>
            <a:r>
              <a:rPr lang="fa-IR" dirty="0" smtClean="0"/>
              <a:t>علومات اقدام می کند. همان تفکر است که توجیه کننده تفاوت های فردی در هوش است.</a:t>
            </a:r>
          </a:p>
          <a:p>
            <a:pPr algn="just">
              <a:buFontTx/>
              <a:buChar char="-"/>
            </a:pPr>
            <a:r>
              <a:rPr lang="fa-IR" dirty="0" smtClean="0"/>
              <a:t>استفاده از معیارها: معلومات مبتنی بر </a:t>
            </a:r>
            <a:r>
              <a:rPr lang="fa-IR" dirty="0" err="1" smtClean="0"/>
              <a:t>مجول</a:t>
            </a:r>
            <a:r>
              <a:rPr lang="fa-IR" dirty="0" smtClean="0"/>
              <a:t>، مانند درک فضایی 3 بعدی، اگر معیار به حد کافی رشد کرده باشد به طور خودکار به دست می آید و منبع پیدایش معلومات می باشد.</a:t>
            </a:r>
          </a:p>
          <a:p>
            <a:pPr algn="just"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94008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تئوری 3 بخشی </a:t>
            </a:r>
            <a:r>
              <a:rPr lang="fa-IR" dirty="0" err="1" smtClean="0"/>
              <a:t>استرنبرگ</a:t>
            </a:r>
            <a:endParaRPr lang="fa-IR" dirty="0" smtClean="0"/>
          </a:p>
          <a:p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هوش در 3 طبقه قرار دارد.</a:t>
            </a:r>
          </a:p>
          <a:p>
            <a:pPr>
              <a:buFontTx/>
              <a:buChar char="-"/>
            </a:pPr>
            <a:r>
              <a:rPr lang="fa-IR" dirty="0" smtClean="0"/>
              <a:t>هوش تحلیلی:</a:t>
            </a:r>
          </a:p>
          <a:p>
            <a:pPr>
              <a:buFontTx/>
              <a:buChar char="-"/>
            </a:pPr>
            <a:r>
              <a:rPr lang="fa-IR" dirty="0" smtClean="0"/>
              <a:t>هوش خلاقیت</a:t>
            </a:r>
          </a:p>
          <a:p>
            <a:pPr>
              <a:buFontTx/>
              <a:buChar char="-"/>
            </a:pPr>
            <a:r>
              <a:rPr lang="fa-IR" dirty="0" smtClean="0"/>
              <a:t>هوش عملی</a:t>
            </a:r>
          </a:p>
          <a:p>
            <a:pPr marL="6858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828304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75</TotalTime>
  <Words>635</Words>
  <Application>Microsoft Office PowerPoint</Application>
  <PresentationFormat>On-screen Show (4:3)</PresentationFormat>
  <Paragraphs>92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Austin</vt:lpstr>
      <vt:lpstr>فصل 12 هوش</vt:lpstr>
      <vt:lpstr>هوش</vt:lpstr>
      <vt:lpstr>هوش</vt:lpstr>
      <vt:lpstr>هوش</vt:lpstr>
      <vt:lpstr>هوش</vt:lpstr>
      <vt:lpstr>هوش </vt:lpstr>
      <vt:lpstr>هوش</vt:lpstr>
      <vt:lpstr>هوش</vt:lpstr>
      <vt:lpstr>هوش</vt:lpstr>
      <vt:lpstr>هوش</vt:lpstr>
      <vt:lpstr>هوش</vt:lpstr>
      <vt:lpstr>هوش</vt:lpstr>
      <vt:lpstr>هوش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12 هوش</dc:title>
  <dc:creator>MRT Pack 30 DVDs</dc:creator>
  <cp:lastModifiedBy>MRT Pack 30 DVDs</cp:lastModifiedBy>
  <cp:revision>11</cp:revision>
  <dcterms:created xsi:type="dcterms:W3CDTF">2021-05-03T20:39:05Z</dcterms:created>
  <dcterms:modified xsi:type="dcterms:W3CDTF">2021-05-03T21:54:53Z</dcterms:modified>
</cp:coreProperties>
</file>